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40"/>
  </p:notesMasterIdLst>
  <p:handoutMasterIdLst>
    <p:handoutMasterId r:id="rId41"/>
  </p:handoutMasterIdLst>
  <p:sldIdLst>
    <p:sldId id="257" r:id="rId3"/>
    <p:sldId id="272" r:id="rId4"/>
    <p:sldId id="273" r:id="rId5"/>
    <p:sldId id="308" r:id="rId46"/>
    <p:sldId id="275" r:id="rId7"/>
    <p:sldId id="276" r:id="rId8"/>
    <p:sldId id="278" r:id="rId11"/>
    <p:sldId id="279" r:id="rId12"/>
    <p:sldId id="309" r:id="rId47"/>
    <p:sldId id="304" r:id="rId13"/>
    <p:sldId id="280" r:id="rId14"/>
    <p:sldId id="281" r:id="rId16"/>
    <p:sldId id="282" r:id="rId17"/>
    <p:sldId id="317" r:id="rId55"/>
    <p:sldId id="310" r:id="rId48"/>
    <p:sldId id="283" r:id="rId18"/>
    <p:sldId id="318" r:id="rId56"/>
    <p:sldId id="284" r:id="rId19"/>
    <p:sldId id="285" r:id="rId20"/>
    <p:sldId id="287" r:id="rId22"/>
    <p:sldId id="290" r:id="rId25"/>
    <p:sldId id="311" r:id="rId49"/>
    <p:sldId id="291" r:id="rId26"/>
    <p:sldId id="292" r:id="rId27"/>
    <p:sldId id="306" r:id="rId28"/>
    <p:sldId id="294" r:id="rId30"/>
    <p:sldId id="299" r:id="rId35"/>
    <p:sldId id="316" r:id="rId54"/>
    <p:sldId id="307" r:id="rId38"/>
    <p:sldId id="302" r:id="rId3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117" autoAdjust="0"/>
    <p:restoredTop sz="94660"/>
  </p:normalViewPr>
  <p:slideViewPr>
    <p:cSldViewPr>
      <p:cViewPr varScale="1">
        <p:scale>
          <a:sx n="42" d="100"/>
          <a:sy n="42" d="100"/>
        </p:scale>
        <p:origin x="-138" y="-1518"/>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7" Type="http://schemas.openxmlformats.org/officeDocument/2006/relationships/slide" Target="slides/slide5.xml"/><Relationship Id="rId8"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10.xml"/><Relationship Id="rId14"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6.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30" Type="http://schemas.openxmlformats.org/officeDocument/2006/relationships/slide" Target="slides/slide26.xml"/><Relationship Id="rId35" Type="http://schemas.openxmlformats.org/officeDocument/2006/relationships/slide" Target="slides/slide27.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 Id="rId46" Type="http://schemas.openxmlformats.org/officeDocument/2006/relationships/slide" Target="slides/slide4.xml"/><Relationship Id="rId47" Type="http://schemas.openxmlformats.org/officeDocument/2006/relationships/slide" Target="slides/slide9.xml"/><Relationship Id="rId48" Type="http://schemas.openxmlformats.org/officeDocument/2006/relationships/slide" Target="slides/slide15.xml"/><Relationship Id="rId49" Type="http://schemas.openxmlformats.org/officeDocument/2006/relationships/slide" Target="slides/slide22.xml"/><Relationship Id="rId54" Type="http://schemas.openxmlformats.org/officeDocument/2006/relationships/slide" Target="slides/slide28.xml"/><Relationship Id="rId55" Type="http://schemas.openxmlformats.org/officeDocument/2006/relationships/slide" Target="slides/slide14.xml"/><Relationship Id="rId56"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3/25/2013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3/25/2013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Wikipedia, File system: https://en.wikipedia.org/wiki/File_system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W3Techs character encodings: https://w3techs.com/technologies/overview/character_encoding</a:t>
            </a:r>
          </a:p>
          <a:p>
            <a:r>
              <a:t>IBM, The EBCDIC character set: https://www.ibm.com/docs/en/zos-basic-skills?topic=mainframe-ebcdic-character-set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hier: https://man7.org/linux/man-pages/man7/hier.7.html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Red Hat, Hard links and soft links in Linux explained: https://www.redhat.com/en/blog/linking-linux-explained</a:t>
            </a:r>
          </a:p>
          <a:p>
            <a:r>
              <a:t>Linux manual page, symlink: https://man7.org/linux/man-pages/man7/symlink.7.html</a:t>
            </a:r>
          </a:p>
          <a:p>
            <a:r>
              <a:t>Linux manual page, ln: https://man7.org/linux/man-pages/man1/ln.1.html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inode: https://man7.org/linux/man-pages/man7/inode.7.html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mount: https://man7.org/linux/man-pages/man8/mount.8.html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SD Association, SD card capacities (SDXC uses exFAT): https://www.sdcard.org/developers/sd-standard-overview/capacity-sd-sdhc-sdxc-sduc/</a:t>
            </a:r>
          </a:p>
          <a:p>
            <a:r>
              <a:t>Microsoft, UEFI/GPT-based hard drive partitions: https://learn.microsoft.com/en-us/windows-hardware/manufacture/desktop/configure-uefigpt-based-hard-drive-partitions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ext4: https://docs.kernel.org/filesystems/ext4/index.html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NTFS overview: https://learn.microsoft.com/en-us/windows-server/storage/file-server/ntfs-overview</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lsof: https://man7.org/linux/man-pages/man8/lsof.8.html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the ext4 journal: https://docs.kernel.org/filesystems/ext4/journal.html</a:t>
            </a:r>
          </a:p>
          <a:p>
            <a:r>
              <a:t>Btrfs documentation, Introduction: https://btrfs.readthedocs.io/en/latest/Introduction.html</a:t>
            </a:r>
          </a:p>
          <a:p>
            <a:r>
              <a:t>Linux kernel documentation, F2FS: https://docs.kernel.org/filesystems/f2fs.html</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Diagram: an application talks to the Virtual File System in the operating system, which talks to four different file systems: ext4 on the main drive, exFAT on a USB drive, NFS for a network share, and proc, which shows system information as files in /proc.</a:t>
            </a:r>
          </a:p>
          <a:p>
            <a:r>
              <a:t>Linux kernel documentation, Overview of the Linux Virtual File System: https://docs.kernel.org/filesystems/vfs.html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Ubuntu Server documentation, NFS: https://ubuntu.com/server/docs/how-to/networking/install-nfs/</a:t>
            </a:r>
          </a:p>
          <a:p>
            <a:r>
              <a:t>Microsoft, What is SMB file sharing?: https://learn.microsoft.com/en-us/windows-server/storage/file-server/file-server-smb-overview</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UEFI/GPT-based hard drive partitions: https://learn.microsoft.com/en-us/windows-hardware/manufacture/desktop/configure-uefigpt-based-hard-drive-partitions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ext4: https://docs.kernel.org/filesystems/ext4/index.html</a:t>
            </a:r>
          </a:p>
          <a:p>
            <a:r>
              <a:t>XFS: https://docs.kernel.org/admin-guide/xfs.html</a:t>
            </a:r>
          </a:p>
          <a:p>
            <a:r>
              <a:t>Btrfs: https://btrfs.readthedocs.io/en/latest/Introduction.html</a:t>
            </a:r>
          </a:p>
          <a:p>
            <a:r>
              <a:t>OpenZFS: https://openzfs.github.io/openzfs-docs/</a:t>
            </a:r>
          </a:p>
          <a:p>
            <a:r>
              <a:t>NTFS: https://learn.microsoft.com/en-us/windows-server/storage/file-server/ntfs-overview</a:t>
            </a:r>
          </a:p>
          <a:p>
            <a:r>
              <a:t>APFS: https://support.apple.com/guide/disk-utility/file-system-formats-dsku19ed921c/mac</a:t>
            </a:r>
          </a:p>
          <a:p>
            <a:r>
              <a:t>F2FS: https://docs.kernel.org/filesystems/f2fs.html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smtClean="0"/>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D9712D-992A-4AB1-A5C2-575F75921AA2}" type="datetimeFigureOut">
              <a:rPr lang="en-US"/>
              <a:t>3/25/2013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3/25/2013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a:t>3/25/2013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CD9712D-992A-4AB1-A5C2-575F75921AA2}" type="datetimeFigureOut">
              <a:rPr lang="en-US"/>
              <a:t>3/25/2013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CD9712D-992A-4AB1-A5C2-575F75921AA2}" type="datetimeFigureOut">
              <a:rPr lang="en-US"/>
              <a:t>3/25/2013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D9712D-992A-4AB1-A5C2-575F75921AA2}" type="datetimeFigureOut">
              <a:rPr lang="en-US"/>
              <a:t>3/25/2013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a:t>3/25/2013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a:t>3/25/2013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3/25/2013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3/25/2013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en-US"/>
              <a:pPr/>
              <a:t>3/25/2013</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File Systems</a:t>
            </a:r>
          </a:p>
        </p:txBody>
      </p:sp>
      <p:sp>
        <p:nvSpPr>
          <p:cNvPr id="3" name="Subtitle 2"/>
          <p:cNvSpPr>
            <a:spLocks noGrp="1"/>
          </p:cNvSpPr>
          <p:nvPr>
            <p:ph type="subTitle" idx="1"/>
          </p:nvPr>
        </p:nvSpPr>
        <p:spPr/>
        <p:txBody>
          <a:bodyPr/>
          <a:lstStyle/>
          <a:p>
            <a:r>
              <a:rPr lang="en-US" dirty="0" smtClean="0"/>
              <a:t>Week 9</a:t>
            </a:r>
            <a:endParaRPr lang="en-US"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Files</a:t>
            </a:r>
          </a:p>
        </p:txBody>
      </p:sp>
      <p:sp>
        <p:nvSpPr>
          <p:cNvPr id="14" name="Content Placeholder 13"/>
          <p:cNvSpPr>
            <a:spLocks noGrp="1"/>
          </p:cNvSpPr>
          <p:nvPr>
            <p:ph idx="1"/>
          </p:nvPr>
        </p:nvSpPr>
        <p:spPr/>
        <p:txBody>
          <a:bodyPr>
            <a:normAutofit/>
          </a:bodyPr>
          <a:lstStyle/>
          <a:p>
            <a:pPr/>
            <a:r>
              <a:rPr sz="2000"/>
              <a:t>A file is a named collection of data handled as a unit: a photo, a song, an essay, a program</a:t>
            </a:r>
          </a:p>
          <a:p>
            <a:pPr/>
            <a:r>
              <a:rPr sz="2000"/>
              <a:t>Files live on secondary storage, which keeps data when the power is off (more in the Storage, I/O, and Backups week)</a:t>
            </a:r>
          </a:p>
          <a:p>
            <a:pPr/>
            <a:r>
              <a:rPr sz="2000"/>
              <a:t>The OS gives you a way to find and organize files: File Explorer, Finder, or the Linux command line</a:t>
            </a:r>
          </a:p>
          <a:p>
            <a:pPr lvl="1"/>
            <a:r>
              <a:rPr sz="1800"/>
              <a:t>File systems protect data from corruption, or from loss after a crash</a:t>
            </a:r>
          </a:p>
          <a:p>
            <a:pPr lvl="1"/>
            <a:r>
              <a:rPr sz="1800"/>
              <a:t>Large amounts of shared data, like a store's inventory, often go in a database instead</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Bits, Bytes, and Files</a:t>
            </a:r>
          </a:p>
        </p:txBody>
      </p:sp>
      <p:sp>
        <p:nvSpPr>
          <p:cNvPr id="3" name="Content Placeholder 2"/>
          <p:cNvSpPr>
            <a:spLocks noGrp="1"/>
          </p:cNvSpPr>
          <p:nvPr>
            <p:ph idx="1"/>
          </p:nvPr>
        </p:nvSpPr>
        <p:spPr/>
        <p:txBody>
          <a:bodyPr>
            <a:normAutofit/>
          </a:bodyPr>
          <a:lstStyle/>
          <a:p>
            <a:pPr/>
            <a:r>
              <a:rPr sz="2200"/>
              <a:t>Bit: a single 1 or 0, the smallest piece of data</a:t>
            </a:r>
          </a:p>
          <a:p>
            <a:pPr/>
            <a:r>
              <a:rPr sz="2200"/>
              <a:t>Byte: 8 bits, enough for one basic character like the letter A</a:t>
            </a:r>
          </a:p>
          <a:p>
            <a:pPr/>
            <a:r>
              <a:rPr sz="2200"/>
              <a:t>Character: a byte or group of bytes that stands for a letter, number, symbol, or emoji (next slide)</a:t>
            </a:r>
          </a:p>
          <a:p>
            <a:pPr/>
            <a:r>
              <a:rPr sz="2200"/>
              <a:t>A file is a sequence of bytes</a:t>
            </a:r>
          </a:p>
          <a:p>
            <a:pPr lvl="1"/>
            <a:r>
              <a:rPr sz="2000"/>
              <a:t>A text file's bytes are characters you can read</a:t>
            </a:r>
          </a:p>
          <a:p>
            <a:pPr lvl="1"/>
            <a:r>
              <a:rPr sz="2000"/>
              <a:t>A photo's bytes are compressed image data that a photo app turns back into a picture</a:t>
            </a:r>
          </a:p>
          <a:p>
            <a:pPr lvl="1"/>
            <a:r>
              <a:rPr sz="2000"/>
              <a:t>The program that opens the file decides what the bytes mean</a:t>
            </a:r>
          </a:p>
        </p:txBody>
      </p:sp>
    </p:spTree>
    <p:extLst>
      <p:ext uri="{BB962C8B-B14F-4D97-AF65-F5344CB8AC3E}">
        <p14:creationId xmlns:p14="http://schemas.microsoft.com/office/powerpoint/2010/main" val="710826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Character Sets</a:t>
            </a:r>
          </a:p>
        </p:txBody>
      </p:sp>
      <p:sp>
        <p:nvSpPr>
          <p:cNvPr id="3" name="Content Placeholder 2"/>
          <p:cNvSpPr>
            <a:spLocks noGrp="1"/>
          </p:cNvSpPr>
          <p:nvPr>
            <p:ph idx="1"/>
          </p:nvPr>
        </p:nvSpPr>
        <p:spPr/>
        <p:txBody>
          <a:bodyPr>
            <a:normAutofit/>
          </a:bodyPr>
          <a:lstStyle/>
          <a:p>
            <a:pPr/>
            <a:r>
              <a:rPr sz="2200"/>
              <a:t>Unicode: the standard today, covering almost every writing system plus emoji</a:t>
            </a:r>
          </a:p>
          <a:p>
            <a:pPr/>
            <a:r>
              <a:rPr sz="2200"/>
              <a:t>UTF-8: the most common way to store Unicode, used by about 99% of websites</a:t>
            </a:r>
          </a:p>
          <a:p>
            <a:pPr/>
            <a:r>
              <a:rPr sz="2200"/>
              <a:t>ASCII: the original 128 English characters. Plain ASCII text is also valid UTF-8</a:t>
            </a:r>
          </a:p>
          <a:p>
            <a:pPr/>
            <a:r>
              <a:rPr b="1" sz="2200"/>
              <a:t>Historical note:</a:t>
            </a:r>
            <a:r>
              <a:rPr sz="2200"/>
              <a:t> EBCDIC is an older IBM character set</a:t>
            </a:r>
          </a:p>
          <a:p>
            <a:pPr lvl="1"/>
            <a:r>
              <a:rPr sz="2000"/>
              <a:t>Still worth knowing because IBM mainframes in banks and government still use it, and data moved off them has to be converted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Systems</a:t>
            </a:r>
          </a:p>
        </p:txBody>
      </p:sp>
      <p:sp>
        <p:nvSpPr>
          <p:cNvPr id="3" name="Content Placeholder 2"/>
          <p:cNvSpPr>
            <a:spLocks noGrp="1"/>
          </p:cNvSpPr>
          <p:nvPr>
            <p:ph idx="1"/>
          </p:nvPr>
        </p:nvSpPr>
        <p:spPr/>
        <p:txBody>
          <a:bodyPr>
            <a:normAutofit/>
          </a:bodyPr>
          <a:lstStyle/>
          <a:p>
            <a:pPr/>
            <a:r>
              <a:rPr sz="1800"/>
              <a:t>Organize files and manage access to data</a:t>
            </a:r>
          </a:p>
          <a:p>
            <a:pPr/>
            <a:r>
              <a:rPr sz="1800"/>
              <a:t>Keep track of where each file's data is stored, and which space is free</a:t>
            </a:r>
          </a:p>
          <a:p>
            <a:pPr/>
            <a:r>
              <a:rPr sz="1800"/>
              <a:t>Device independence: use names like /home/sam/essay.docx, not device names like /dev/nvme0n1</a:t>
            </a:r>
          </a:p>
          <a:p>
            <a:pPr/>
            <a:r>
              <a:rPr sz="1800"/>
              <a:t>Protect files with permissions, so only the right people can use them</a:t>
            </a:r>
          </a:p>
          <a:p>
            <a:pPr/>
            <a:r>
              <a:rPr sz="1800"/>
              <a:t>Help recover after a crash (journaling, later in this deck)</a:t>
            </a:r>
          </a:p>
          <a:p>
            <a:pPr/>
            <a:r>
              <a:rPr sz="1800"/>
              <a:t>Encryption, so data is only useful to the people it's meant for</a:t>
            </a:r>
          </a:p>
          <a:p>
            <a:pPr lvl="1"/>
            <a:r>
              <a:rPr sz="1600"/>
              <a:t>Full-disk encryption: LUKS (Linux), BitLocker (Windows), FileVault (macOS)</a:t>
            </a:r>
          </a:p>
          <a:p>
            <a:pPr lvl="1"/>
            <a:r>
              <a:rPr sz="1600"/>
              <a:t>A stolen laptop can't be read without the password or key</a:t>
            </a:r>
          </a:p>
        </p:txBody>
      </p:sp>
    </p:spTree>
    <p:extLst>
      <p:ext uri="{BB962C8B-B14F-4D97-AF65-F5344CB8AC3E}">
        <p14:creationId xmlns:p14="http://schemas.microsoft.com/office/powerpoint/2010/main" val="333860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Directories</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r>
              <a:rPr sz="2200"/>
              <a:t>Directories (folders) hold the names and locations of other files</a:t>
            </a:r>
          </a:p>
          <a:p>
            <a:pPr/>
            <a:r>
              <a:rPr sz="2200"/>
              <a:t>A directory entry stores: name, location, size, type, last accessed, and modified and creation times</a:t>
            </a:r>
          </a:p>
          <a:p>
            <a:pPr/>
            <a:r>
              <a:rPr sz="2200"/>
              <a:t>Folders inside folders make a tree (next slides)</a:t>
            </a:r>
          </a:p>
        </p:txBody>
      </p:sp>
    </p:spTree>
    <p:extLst>
      <p:ext uri="{BB962C8B-B14F-4D97-AF65-F5344CB8AC3E}">
        <p14:creationId xmlns:p14="http://schemas.microsoft.com/office/powerpoint/2010/main" val="108986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Hierarchical File System</a:t>
            </a:r>
          </a:p>
        </p:txBody>
      </p:sp>
      <p:sp>
        <p:nvSpPr>
          <p:cNvPr id="3" name="Content Placeholder 2"/>
          <p:cNvSpPr>
            <a:spLocks noGrp="1"/>
          </p:cNvSpPr>
          <p:nvPr>
            <p:ph idx="1"/>
          </p:nvPr>
        </p:nvSpPr>
        <p:spPr/>
        <p:txBody>
          <a:bodyPr>
            <a:normAutofit/>
          </a:bodyPr>
          <a:lstStyle/>
          <a:p>
            <a:pPr/>
            <a:r>
              <a:rPr sz="2000"/>
              <a:t>The simplest design, a flat file system, keeps every file in one directory, so no two files can share a name</a:t>
            </a:r>
          </a:p>
          <a:p>
            <a:pPr/>
            <a:r>
              <a:rPr sz="2000"/>
              <a:t>A hierarchical file system fixes this with a tree of directories</a:t>
            </a:r>
          </a:p>
          <a:p>
            <a:pPr lvl="1"/>
            <a:r>
              <a:rPr sz="1800"/>
              <a:t>A root directory at the top points to other directories</a:t>
            </a:r>
          </a:p>
          <a:p>
            <a:pPr lvl="1"/>
            <a:r>
              <a:rPr sz="1800"/>
              <a:t>File names only need to be unique within one directory</a:t>
            </a:r>
          </a:p>
          <a:p>
            <a:pPr lvl="1"/>
            <a:r>
              <a:rPr sz="1800"/>
              <a:t>A file's full name is its path from the root</a:t>
            </a:r>
          </a:p>
          <a:p>
            <a:pPr/>
            <a:r>
              <a:rPr sz="2000"/>
              <a:t>Linux: one tree, starting at / (root)</a:t>
            </a:r>
          </a:p>
          <a:p>
            <a:pPr/>
            <a:r>
              <a:rPr sz="2000"/>
              <a:t>Windows: each drive has its own tree with a letter, such as C:\</a:t>
            </a:r>
          </a:p>
        </p:txBody>
      </p:sp>
    </p:spTree>
    <p:extLst>
      <p:ext uri="{BB962C8B-B14F-4D97-AF65-F5344CB8AC3E}">
        <p14:creationId xmlns:p14="http://schemas.microsoft.com/office/powerpoint/2010/main" val="736267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Hierarchical File System Example</a:t>
            </a:r>
          </a:p>
        </p:txBody>
      </p:sp>
      <p:pic>
        <p:nvPicPr>
          <p:cNvPr id="2050" name="Picture 2" descr="Two-level file system. A root directory points to user directories User 1 to User n, and each user directory holds that user's fil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5212" y="2298038"/>
            <a:ext cx="448043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Hierarchical file system tree. The root directory / contains usr, home, and etc. Home contains hmd, pjd, and drc. Hmd contains cpp and os, and os contains files chapter1 through chapter13. Ovals are directories and rectangles are fi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412" y="2362200"/>
            <a:ext cx="5637211" cy="3235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92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Common Linux Directories</a:t>
            </a:r>
          </a:p>
        </p:txBody>
      </p:sp>
      <p:sp>
        <p:nvSpPr>
          <p:cNvPr id="3" name="Content Placeholder 2"/>
          <p:cNvSpPr>
            <a:spLocks noGrp="1"/>
          </p:cNvSpPr>
          <p:nvPr>
            <p:ph idx="1"/>
          </p:nvPr>
        </p:nvSpPr>
        <p:spPr/>
        <p:txBody>
          <a:bodyPr>
            <a:normAutofit/>
          </a:bodyPr>
          <a:lstStyle/>
          <a:p>
            <a:pPr/>
            <a:r>
              <a:rPr sz="2200"/>
              <a:t>/home: each user's personal files</a:t>
            </a:r>
          </a:p>
          <a:p>
            <a:pPr/>
            <a:r>
              <a:rPr sz="2200"/>
              <a:t>/etc: system settings (configuration files)</a:t>
            </a:r>
          </a:p>
          <a:p>
            <a:pPr/>
            <a:r>
              <a:rPr sz="2200"/>
              <a:t>/var/log: log files</a:t>
            </a:r>
          </a:p>
          <a:p>
            <a:pPr/>
            <a:r>
              <a:rPr sz="2200"/>
              <a:t>/tmp: temporary files</a:t>
            </a:r>
          </a:p>
          <a:p>
            <a:pPr/>
            <a:r>
              <a:rPr sz="2200"/>
              <a:t>/dev: devices, such as drives. On Linux, almost everything is treated like a file</a:t>
            </a:r>
          </a:p>
          <a:p>
            <a:pPr/>
            <a:r>
              <a:rPr sz="2200"/>
              <a:t>/media and /mnt: where USB drives and other storage get attached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Pathnames</a:t>
            </a:r>
            <a:endParaRPr lang="en-US" dirty="0"/>
          </a:p>
        </p:txBody>
      </p:sp>
      <p:sp>
        <p:nvSpPr>
          <p:cNvPr id="3" name="Content Placeholder 2"/>
          <p:cNvSpPr>
            <a:spLocks noGrp="1"/>
          </p:cNvSpPr>
          <p:nvPr>
            <p:ph idx="1"/>
          </p:nvPr>
        </p:nvSpPr>
        <p:spPr/>
        <p:txBody>
          <a:bodyPr>
            <a:normAutofit/>
          </a:bodyPr>
          <a:lstStyle/>
          <a:p>
            <a:pPr/>
            <a:r>
              <a:rPr sz="2000"/>
              <a:t>Working directory: the directory you're in right now (pwd on Linux)</a:t>
            </a:r>
          </a:p>
          <a:p>
            <a:pPr/>
            <a:r>
              <a:rPr u="sng" sz="2000"/>
              <a:t>Absolute path</a:t>
            </a:r>
            <a:r>
              <a:rPr sz="2000"/>
              <a:t>: from the root to the file</a:t>
            </a:r>
          </a:p>
          <a:p>
            <a:pPr lvl="1"/>
            <a:r>
              <a:rPr sz="1800"/>
              <a:t>Linux: /home/sam/Documents/essay.docx</a:t>
            </a:r>
          </a:p>
          <a:p>
            <a:pPr lvl="1"/>
            <a:r>
              <a:rPr sz="1800"/>
              <a:t>Windows: C:\Users\sam\Documents\essay.docx (backslashes)</a:t>
            </a:r>
          </a:p>
          <a:p>
            <a:pPr/>
            <a:r>
              <a:rPr u="sng" sz="2000"/>
              <a:t>Relative path</a:t>
            </a:r>
            <a:r>
              <a:rPr sz="2000"/>
              <a:t>: starts from the working directory</a:t>
            </a:r>
          </a:p>
          <a:p>
            <a:pPr lvl="1"/>
            <a:r>
              <a:rPr sz="1800"/>
              <a:t>From /home/sam: Documents/essay.docx</a:t>
            </a:r>
          </a:p>
          <a:p>
            <a:pPr lvl="1"/>
            <a:r>
              <a:rPr sz="1800"/>
              <a:t>. means "this directory" and .. means "one directory up"</a:t>
            </a:r>
          </a:p>
          <a:p>
            <a:pPr/>
            <a:r>
              <a:rPr sz="2000"/>
              <a:t>Two files can share a name if their absolute paths are different</a:t>
            </a:r>
          </a:p>
        </p:txBody>
      </p:sp>
    </p:spTree>
    <p:extLst>
      <p:ext uri="{BB962C8B-B14F-4D97-AF65-F5344CB8AC3E}">
        <p14:creationId xmlns:p14="http://schemas.microsoft.com/office/powerpoint/2010/main" val="4170435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 Links and Hard Links</a:t>
            </a:r>
          </a:p>
        </p:txBody>
      </p:sp>
      <p:sp>
        <p:nvSpPr>
          <p:cNvPr id="3" name="Content Placeholder 2"/>
          <p:cNvSpPr>
            <a:spLocks noGrp="1"/>
          </p:cNvSpPr>
          <p:nvPr>
            <p:ph idx="1"/>
          </p:nvPr>
        </p:nvSpPr>
        <p:spPr>
          <a:xfrm>
            <a:off x="1293813" y="1676400"/>
            <a:ext cx="6400000" cy="4495800"/>
          </a:xfrm>
        </p:spPr>
        <p:txBody>
          <a:bodyPr>
            <a:normAutofit/>
          </a:bodyPr>
          <a:lstStyle/>
          <a:p>
            <a:pPr/>
            <a:r>
              <a:rPr u="sng" sz="1800"/>
              <a:t>Soft link</a:t>
            </a:r>
            <a:r>
              <a:rPr sz="1800"/>
              <a:t> (symbolic link): a shortcut that stores the path to another file</a:t>
            </a:r>
          </a:p>
          <a:p>
            <a:pPr lvl="1"/>
            <a:r>
              <a:rPr sz="1600"/>
              <a:t>Breaks if the original is moved, renamed, or deleted</a:t>
            </a:r>
          </a:p>
          <a:p>
            <a:pPr lvl="1"/>
            <a:r>
              <a:rPr sz="1600"/>
              <a:t>Linux: ln -s. Windows shortcuts and macOS aliases work the same way</a:t>
            </a:r>
          </a:p>
          <a:p>
            <a:pPr/>
            <a:r>
              <a:rPr u="sng" sz="1800"/>
              <a:t>Hard link</a:t>
            </a:r>
            <a:r>
              <a:rPr sz="1800"/>
              <a:t>: a second name for the same file (same inode)</a:t>
            </a:r>
          </a:p>
          <a:p>
            <a:pPr lvl="1"/>
            <a:r>
              <a:rPr sz="1600"/>
              <a:t>Moving or renaming the other name doesn't break it</a:t>
            </a:r>
          </a:p>
          <a:p>
            <a:pPr lvl="1"/>
            <a:r>
              <a:rPr sz="1600"/>
              <a:t>Data is deleted only when every hard link is gone</a:t>
            </a:r>
          </a:p>
          <a:p>
            <a:pPr lvl="1"/>
            <a:r>
              <a:rPr sz="1600"/>
              <a:t>Can't cross file systems. Linux: ln</a:t>
            </a:r>
          </a:p>
        </p:txBody>
      </p:sp>
      <p:pic>
        <p:nvPicPr>
          <p:cNvPr id="3074" name="Picture 2" descr="A directory table with names and locations. foo is at location 467, bar at 843, foo_hard at 467, which is a hard link to foo because it uses the same location, and foo_soft has the location ./foo, which is a soft link that points back to foo by na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3212" y="4926401"/>
            <a:ext cx="4242026" cy="1954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313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Metadata</a:t>
            </a:r>
          </a:p>
        </p:txBody>
      </p:sp>
      <p:sp>
        <p:nvSpPr>
          <p:cNvPr id="3" name="Content Placeholder 2"/>
          <p:cNvSpPr>
            <a:spLocks noGrp="1"/>
          </p:cNvSpPr>
          <p:nvPr>
            <p:ph idx="1"/>
          </p:nvPr>
        </p:nvSpPr>
        <p:spPr/>
        <p:txBody>
          <a:bodyPr>
            <a:normAutofit/>
          </a:bodyPr>
          <a:lstStyle/>
          <a:p>
            <a:pPr/>
            <a:r>
              <a:rPr sz="2000"/>
              <a:t>Data about the data: name, size, owner, permissions, timestamps, and where the blocks are</a:t>
            </a:r>
          </a:p>
          <a:p>
            <a:pPr lvl="1"/>
            <a:r>
              <a:rPr sz="1800"/>
              <a:t>Users can't edit it directly. The OS updates it when you rename a file or change permissions</a:t>
            </a:r>
          </a:p>
          <a:p>
            <a:pPr lvl="1"/>
            <a:r>
              <a:rPr sz="1800"/>
              <a:t>On Linux it's stored in the file's inode. ls -l and stat show it</a:t>
            </a:r>
          </a:p>
          <a:p>
            <a:pPr lvl="1"/>
            <a:r>
              <a:rPr sz="1800"/>
              <a:t>Permissions are metadata too. ls -l shows them like -rw-r----- (more in Week 12, Security)</a:t>
            </a:r>
          </a:p>
          <a:p>
            <a:pPr/>
            <a:r>
              <a:rPr sz="2000"/>
              <a:t>Superblock: critical information about the whole file system</a:t>
            </a:r>
          </a:p>
          <a:p>
            <a:pPr lvl="1"/>
            <a:r>
              <a:rPr sz="1800"/>
              <a:t>Such as the file system ID and where the free blocks are</a:t>
            </a:r>
          </a:p>
          <a:p>
            <a:pPr lvl="1"/>
            <a:r>
              <a:rPr sz="1800"/>
              <a:t>Extra copies are kept across the device in case one is damaged</a:t>
            </a:r>
          </a:p>
        </p:txBody>
      </p:sp>
    </p:spTree>
    <p:extLst>
      <p:ext uri="{BB962C8B-B14F-4D97-AF65-F5344CB8AC3E}">
        <p14:creationId xmlns:p14="http://schemas.microsoft.com/office/powerpoint/2010/main" val="2735504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Files</a:t>
            </a:r>
          </a:p>
        </p:txBody>
      </p:sp>
      <p:sp>
        <p:nvSpPr>
          <p:cNvPr id="3" name="Content Placeholder 2"/>
          <p:cNvSpPr>
            <a:spLocks noGrp="1"/>
          </p:cNvSpPr>
          <p:nvPr>
            <p:ph idx="1"/>
          </p:nvPr>
        </p:nvSpPr>
        <p:spPr/>
        <p:txBody>
          <a:bodyPr>
            <a:normAutofit/>
          </a:bodyPr>
          <a:lstStyle/>
          <a:p>
            <a:pPr/>
            <a:r>
              <a:rPr sz="2000"/>
              <a:t>The OS keeps a list of which programs have which files open</a:t>
            </a:r>
          </a:p>
          <a:p>
            <a:pPr lvl="1"/>
            <a:r>
              <a:rPr sz="1800"/>
              <a:t>That's why Windows sometimes won't let you delete or rename a file: "the file is open in another program"</a:t>
            </a:r>
          </a:p>
          <a:p>
            <a:pPr lvl="1"/>
            <a:r>
              <a:rPr sz="1800"/>
              <a:t>Close the program, then try again</a:t>
            </a:r>
          </a:p>
          <a:p>
            <a:pPr lvl="1"/>
            <a:r>
              <a:rPr sz="1800"/>
              <a:t>Linux usually lets you delete it anyway. The data stays until the program closes the file</a:t>
            </a:r>
          </a:p>
          <a:p>
            <a:pPr/>
            <a:r>
              <a:rPr sz="2000"/>
              <a:t>On Linux, lsof lists open files (lsof means "list open files")</a:t>
            </a:r>
          </a:p>
          <a:p>
            <a:pPr/>
            <a:r>
              <a:rPr sz="2000"/>
              <a:t>Behind the scenes, the OS gives a program a number for each file it opens (a file descriptor), like a coat check ticket</a:t>
            </a:r>
          </a:p>
        </p:txBody>
      </p:sp>
    </p:spTree>
    <p:extLst>
      <p:ext uri="{BB962C8B-B14F-4D97-AF65-F5344CB8AC3E}">
        <p14:creationId xmlns:p14="http://schemas.microsoft.com/office/powerpoint/2010/main" val="152788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Partitions and Formatting</a:t>
            </a:r>
          </a:p>
        </p:txBody>
      </p:sp>
      <p:sp>
        <p:nvSpPr>
          <p:cNvPr id="3" name="Content Placeholder 2"/>
          <p:cNvSpPr>
            <a:spLocks noGrp="1"/>
          </p:cNvSpPr>
          <p:nvPr>
            <p:ph idx="1"/>
          </p:nvPr>
        </p:nvSpPr>
        <p:spPr/>
        <p:txBody>
          <a:bodyPr>
            <a:normAutofit/>
          </a:bodyPr>
          <a:lstStyle/>
          <a:p>
            <a:pPr/>
            <a:r>
              <a:rPr sz="2200"/>
              <a:t>A drive can be split into sections called partitions</a:t>
            </a:r>
          </a:p>
          <a:p>
            <a:pPr lvl="1"/>
            <a:r>
              <a:rPr sz="2000"/>
              <a:t>Each partition acts like its own drive</a:t>
            </a:r>
          </a:p>
          <a:p>
            <a:pPr/>
            <a:r>
              <a:rPr sz="2200"/>
              <a:t>Formatting a partition puts a file system on it, and erases what was there</a:t>
            </a:r>
          </a:p>
          <a:p>
            <a:pPr lvl="1"/>
            <a:r>
              <a:rPr sz="2000"/>
              <a:t>When you format a USB drive, you pick one: FAT32, exFAT, or NTFS</a:t>
            </a:r>
          </a:p>
          <a:p>
            <a:pPr/>
            <a:r>
              <a:rPr sz="2200"/>
              <a:t>The map of where each partition starts and ends (the partition table) is covered in the Storage, I/O, and Backups week</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Mounting a File System</a:t>
            </a:r>
          </a:p>
        </p:txBody>
      </p:sp>
      <p:sp>
        <p:nvSpPr>
          <p:cNvPr id="3" name="Content Placeholder 2"/>
          <p:cNvSpPr>
            <a:spLocks noGrp="1"/>
          </p:cNvSpPr>
          <p:nvPr>
            <p:ph idx="1"/>
          </p:nvPr>
        </p:nvSpPr>
        <p:spPr/>
        <p:txBody>
          <a:bodyPr>
            <a:normAutofit/>
          </a:bodyPr>
          <a:lstStyle/>
          <a:p>
            <a:pPr/>
            <a:r>
              <a:rPr sz="2200"/>
              <a:t>Mounting attaches a file system to a directory in the tree, so its files show up there</a:t>
            </a:r>
          </a:p>
          <a:p>
            <a:pPr/>
            <a:r>
              <a:rPr sz="2200"/>
              <a:t>On Linux, a USB drive usually appears under /media/your-username/</a:t>
            </a:r>
          </a:p>
          <a:p>
            <a:pPr/>
            <a:r>
              <a:rPr sz="2200"/>
              <a:t>The mount command shows what's mounted. /etc/fstab lists drives to mount at startup</a:t>
            </a:r>
          </a:p>
          <a:p>
            <a:pPr/>
            <a:r>
              <a:rPr sz="2200"/>
              <a:t>Windows gives each drive a letter instead, such as 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Times New Roman" charset="0"/>
              </a:rPr>
              <a:t>Mounting Example</a:t>
            </a:r>
          </a:p>
        </p:txBody>
      </p:sp>
      <p:pic>
        <p:nvPicPr>
          <p:cNvPr id="4098" name="Picture 2" descr="Mounting example. Before: file system A has a root with usr, home, and mnt. Mnt contains xfs and newfs, and newfs contains foo, bar, and dir. File system B has a root with usr (containing bin), home, and mnt. After: file system B is mounted at /mnt/newfs in file system A, so B's usr, home, mnt, and bin appear under /mnt/newf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4768" y="1683826"/>
            <a:ext cx="5639289" cy="448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596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Meet the File Systems</a:t>
            </a:r>
          </a:p>
        </p:txBody>
      </p:sp>
      <p:sp>
        <p:nvSpPr>
          <p:cNvPr id="3" name="Content Placeholder 2"/>
          <p:cNvSpPr>
            <a:spLocks noGrp="1"/>
          </p:cNvSpPr>
          <p:nvPr>
            <p:ph idx="1"/>
          </p:nvPr>
        </p:nvSpPr>
        <p:spPr/>
        <p:txBody>
          <a:bodyPr>
            <a:normAutofit/>
          </a:bodyPr>
          <a:lstStyle/>
          <a:p>
            <a:pPr/>
            <a:r>
              <a:rPr b="1" sz="1800"/>
              <a:t>ext4</a:t>
            </a:r>
            <a:r>
              <a:rPr sz="1800"/>
              <a:t> (fourth extended file system): the Linux default since 2008. Journaling, inodes, and extents</a:t>
            </a:r>
          </a:p>
          <a:p>
            <a:pPr/>
            <a:r>
              <a:rPr b="1" sz="1800"/>
              <a:t>XFS</a:t>
            </a:r>
            <a:r>
              <a:rPr sz="1800"/>
              <a:t>: Red Hat Enterprise Linux's default, built for very large files and drives</a:t>
            </a:r>
          </a:p>
          <a:p>
            <a:pPr/>
            <a:r>
              <a:rPr b="1" sz="1800"/>
              <a:t>Btrfs</a:t>
            </a:r>
            <a:r>
              <a:rPr sz="1800"/>
              <a:t> and </a:t>
            </a:r>
            <a:r>
              <a:rPr b="1" sz="1800"/>
              <a:t>ZFS</a:t>
            </a:r>
            <a:r>
              <a:rPr sz="1800"/>
              <a:t>: copy-on-write with built-in snapshots. Btrfs is Fedora's default, ZFS is popular on NAS boxes</a:t>
            </a:r>
          </a:p>
          <a:p>
            <a:pPr/>
            <a:r>
              <a:rPr b="1" sz="1800"/>
              <a:t>NTFS</a:t>
            </a:r>
            <a:r>
              <a:rPr sz="1800"/>
              <a:t> (New Technology File System): Windows' default since XP. Journaling, permissions, and the Master File Table</a:t>
            </a:r>
          </a:p>
          <a:p>
            <a:pPr/>
            <a:r>
              <a:rPr b="1" sz="1800"/>
              <a:t>APFS</a:t>
            </a:r>
            <a:r>
              <a:rPr sz="1800"/>
              <a:t> (Apple File System): Macs, iPhones, and iPads since 2017. Built for SSDs, with copy-on-write, snapshots, and encryption</a:t>
            </a:r>
          </a:p>
          <a:p>
            <a:pPr/>
            <a:r>
              <a:rPr b="1" sz="1800"/>
              <a:t>FAT32</a:t>
            </a:r>
            <a:r>
              <a:rPr sz="1800"/>
              <a:t> and </a:t>
            </a:r>
            <a:r>
              <a:rPr b="1" sz="1800"/>
              <a:t>exFAT</a:t>
            </a:r>
            <a:r>
              <a:rPr sz="1800"/>
              <a:t>: simple, and work on almost every device. Used on USB drives and SD cards</a:t>
            </a:r>
          </a:p>
          <a:p>
            <a:pPr/>
            <a:r>
              <a:rPr b="1" sz="1800"/>
              <a:t>F2FS</a:t>
            </a:r>
            <a:r>
              <a:rPr sz="1800"/>
              <a:t> (Flash-Friendly File System): built for flash storage, used on many Android phones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Allocation</a:t>
            </a:r>
          </a:p>
        </p:txBody>
      </p:sp>
      <p:sp>
        <p:nvSpPr>
          <p:cNvPr id="3" name="Content Placeholder 2"/>
          <p:cNvSpPr>
            <a:spLocks noGrp="1"/>
          </p:cNvSpPr>
          <p:nvPr>
            <p:ph idx="1"/>
          </p:nvPr>
        </p:nvSpPr>
        <p:spPr/>
        <p:txBody>
          <a:bodyPr>
            <a:normAutofit/>
          </a:bodyPr>
          <a:lstStyle/>
          <a:p>
            <a:pPr/>
            <a:r>
              <a:rPr sz="2000"/>
              <a:t>Storage is split into small fixed-size chunks</a:t>
            </a:r>
          </a:p>
          <a:p>
            <a:pPr lvl="1"/>
            <a:r>
              <a:rPr sz="1800"/>
              <a:t>Sector: the drive's smallest piece</a:t>
            </a:r>
          </a:p>
          <a:p>
            <a:pPr lvl="1"/>
            <a:r>
              <a:rPr sz="1800"/>
              <a:t>Block: the file system's unit, often 4 KB. Windows calls it a cluster</a:t>
            </a:r>
          </a:p>
          <a:p>
            <a:pPr lvl="1"/>
            <a:r>
              <a:rPr sz="1800"/>
              <a:t>Extent: a run of blocks in a row</a:t>
            </a:r>
          </a:p>
          <a:p>
            <a:pPr/>
            <a:r>
              <a:rPr sz="2000"/>
              <a:t>Handing out blocks is a lot like handing out main memory (Week 11)</a:t>
            </a:r>
          </a:p>
          <a:p>
            <a:pPr/>
            <a:r>
              <a:rPr sz="2000"/>
              <a:t>Files grow and shrink, and users rarely know how big a file will be</a:t>
            </a:r>
          </a:p>
          <a:p>
            <a:pPr/>
            <a:r>
              <a:rPr sz="2000"/>
              <a:t>Contiguous allocation has mostly been replaced by flexible noncontiguous allocation</a:t>
            </a:r>
          </a:p>
        </p:txBody>
      </p:sp>
    </p:spTree>
    <p:extLst>
      <p:ext uri="{BB962C8B-B14F-4D97-AF65-F5344CB8AC3E}">
        <p14:creationId xmlns:p14="http://schemas.microsoft.com/office/powerpoint/2010/main" val="24748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Contiguous File Allocation</a:t>
            </a:r>
          </a:p>
        </p:txBody>
      </p:sp>
      <p:sp>
        <p:nvSpPr>
          <p:cNvPr id="3" name="Content Placeholder 2"/>
          <p:cNvSpPr>
            <a:spLocks noGrp="1"/>
          </p:cNvSpPr>
          <p:nvPr>
            <p:ph idx="1"/>
          </p:nvPr>
        </p:nvSpPr>
        <p:spPr/>
        <p:txBody>
          <a:bodyPr>
            <a:normAutofit/>
          </a:bodyPr>
          <a:lstStyle/>
          <a:p>
            <a:pPr/>
            <a:r>
              <a:rPr sz="2000"/>
              <a:t>Put the whole file in one unbroken run of blocks</a:t>
            </a:r>
          </a:p>
          <a:p>
            <a:pPr/>
            <a:r>
              <a:rPr sz="2000"/>
              <a:t>Advantage</a:t>
            </a:r>
          </a:p>
          <a:p>
            <a:pPr lvl="1"/>
            <a:r>
              <a:rPr sz="1800"/>
              <a:t>The parts of the file sit next to each other, so reading is fast</a:t>
            </a:r>
          </a:p>
          <a:p>
            <a:pPr/>
            <a:r>
              <a:rPr sz="2000"/>
              <a:t>Disadvantages</a:t>
            </a:r>
          </a:p>
          <a:p>
            <a:pPr lvl="1"/>
            <a:r>
              <a:rPr u="sng" sz="1800"/>
              <a:t>External fragmentation</a:t>
            </a:r>
            <a:r>
              <a:rPr sz="1800"/>
              <a:t>: free space breaks into gaps too small to use</a:t>
            </a:r>
          </a:p>
          <a:p>
            <a:pPr lvl="1"/>
            <a:r>
              <a:rPr sz="1800"/>
              <a:t>If a file grows and there's no room next to it, the whole file must move</a:t>
            </a:r>
          </a:p>
          <a:p>
            <a:pPr/>
            <a:r>
              <a:rPr sz="2000"/>
              <a:t>Still used on read-only discs like DVDs, where files never grow</a:t>
            </a:r>
          </a:p>
        </p:txBody>
      </p:sp>
    </p:spTree>
    <p:extLst>
      <p:ext uri="{BB962C8B-B14F-4D97-AF65-F5344CB8AC3E}">
        <p14:creationId xmlns:p14="http://schemas.microsoft.com/office/powerpoint/2010/main" val="51169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Linked-List Noncontiguous File Allocation</a:t>
            </a:r>
          </a:p>
        </p:txBody>
      </p:sp>
      <p:sp>
        <p:nvSpPr>
          <p:cNvPr id="3" name="Content Placeholder 2"/>
          <p:cNvSpPr>
            <a:spLocks noGrp="1"/>
          </p:cNvSpPr>
          <p:nvPr>
            <p:ph idx="1"/>
          </p:nvPr>
        </p:nvSpPr>
        <p:spPr>
          <a:xfrm>
            <a:off x="1293813" y="1676400"/>
            <a:ext cx="6400000" cy="4495800"/>
          </a:xfrm>
        </p:spPr>
        <p:txBody>
          <a:bodyPr>
            <a:normAutofit/>
          </a:bodyPr>
          <a:lstStyle/>
          <a:p>
            <a:pPr/>
            <a:r>
              <a:rPr sz="2000"/>
              <a:t>Each block holds data plus a pointer to the next block</a:t>
            </a:r>
          </a:p>
          <a:p>
            <a:pPr lvl="1"/>
            <a:r>
              <a:rPr sz="1800"/>
              <a:t>Like a scavenger hunt: each clue tells you where the next one is</a:t>
            </a:r>
          </a:p>
          <a:p>
            <a:pPr/>
            <a:r>
              <a:rPr sz="2000"/>
              <a:t>To find something, follow the chain from the start, which can be slow</a:t>
            </a:r>
          </a:p>
          <a:p>
            <a:pPr/>
            <a:r>
              <a:rPr sz="2000"/>
              <a:t>On a hard drive, each jump means moving the arm (a seek). SSDs don't have this problem</a:t>
            </a:r>
          </a:p>
          <a:p>
            <a:pPr/>
            <a:r>
              <a:rPr sz="2000"/>
              <a:t>FAT, on the next slide, is this same idea with the pointers moved into one table</a:t>
            </a:r>
          </a:p>
        </p:txBody>
      </p:sp>
      <p:pic>
        <p:nvPicPr>
          <p:cNvPr id="6146" name="Picture 2" descr="Linked-list file allocation. A user directory entry points to the first data block of a file. Each data block points to the next one, forming a chain of seven blocks scattered around the storage device. The last block's pointer is n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0000" y="3450000"/>
            <a:ext cx="4100513" cy="3307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70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Tabular Noncontiguous File Allocation</a:t>
            </a:r>
          </a:p>
        </p:txBody>
      </p:sp>
      <p:sp>
        <p:nvSpPr>
          <p:cNvPr id="3" name="Content Placeholder 2"/>
          <p:cNvSpPr>
            <a:spLocks noGrp="1"/>
          </p:cNvSpPr>
          <p:nvPr>
            <p:ph idx="1"/>
          </p:nvPr>
        </p:nvSpPr>
        <p:spPr>
          <a:xfrm>
            <a:off x="1293812" y="1600200"/>
            <a:ext cx="7772400" cy="4495800"/>
          </a:xfrm>
        </p:spPr>
        <p:txBody>
          <a:bodyPr>
            <a:normAutofit/>
          </a:bodyPr>
          <a:lstStyle/>
          <a:p>
            <a:pPr/>
            <a:r>
              <a:rPr sz="2000"/>
              <a:t>Moves the "next block" pointers out of the blocks and into one table</a:t>
            </a:r>
          </a:p>
          <a:p>
            <a:pPr/>
            <a:r>
              <a:rPr sz="2000"/>
              <a:t>The directory entry gives the first block, and the table gives each next block</a:t>
            </a:r>
          </a:p>
          <a:p>
            <a:pPr/>
            <a:r>
              <a:rPr sz="2000"/>
              <a:t>The table can be kept in memory (cached), so following the chain is fast</a:t>
            </a:r>
          </a:p>
          <a:p>
            <a:pPr/>
            <a:r>
              <a:rPr sz="2000"/>
              <a:t>But finding the end of a big file can mean following many pointers</a:t>
            </a:r>
          </a:p>
          <a:p>
            <a:pPr/>
            <a:r>
              <a:rPr sz="2000"/>
              <a:t>Real example: Microsoft's FAT (File Allocation Table)</a:t>
            </a:r>
          </a:p>
        </p:txBody>
      </p:sp>
      <p:pic>
        <p:nvPicPr>
          <p:cNvPr id="7171" name="Picture 3" descr="Tabular file allocation example. The user directory lists file A starting at block 8, file B at block 6, and file C at block 2. The block allocation table gives the next block for each block. For file C: block 2 points to 5, 5 to 20, 20 to 23, 23 to 19, and block 19 is null, the end of the file. A grid of physical blocks 0 to 27 shows which file and part each block holds, with free blocks shad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3879" y="3627437"/>
            <a:ext cx="2927304" cy="323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221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FAT Today</a:t>
            </a:r>
          </a:p>
        </p:txBody>
      </p:sp>
      <p:sp>
        <p:nvSpPr>
          <p:cNvPr id="3" name="Content Placeholder 2"/>
          <p:cNvSpPr>
            <a:spLocks noGrp="1"/>
          </p:cNvSpPr>
          <p:nvPr>
            <p:ph idx="1"/>
          </p:nvPr>
        </p:nvSpPr>
        <p:spPr/>
        <p:txBody>
          <a:bodyPr>
            <a:normAutofit/>
          </a:bodyPr>
          <a:lstStyle/>
          <a:p>
            <a:pPr/>
            <a:r>
              <a:rPr sz="2200"/>
              <a:t>FAT32 and exFAT are still used on USB drives and SD cards</a:t>
            </a:r>
          </a:p>
          <a:p>
            <a:pPr lvl="1"/>
            <a:r>
              <a:rPr sz="2000"/>
              <a:t>Almost every device can read them: Windows, macOS, Linux, cameras, game consoles</a:t>
            </a:r>
          </a:p>
          <a:p>
            <a:pPr/>
            <a:r>
              <a:rPr sz="2200"/>
              <a:t>FAT32 can't store a file bigger than 4 GB, so big videos need exFAT</a:t>
            </a:r>
          </a:p>
          <a:p>
            <a:pPr/>
            <a:r>
              <a:rPr sz="2200"/>
              <a:t>The small partition your computer starts from (the EFI system partition) uses FAT32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Indexed Noncontiguous File Allocation</a:t>
            </a:r>
          </a:p>
        </p:txBody>
      </p:sp>
      <p:sp>
        <p:nvSpPr>
          <p:cNvPr id="3" name="Content Placeholder 2"/>
          <p:cNvSpPr>
            <a:spLocks noGrp="1"/>
          </p:cNvSpPr>
          <p:nvPr>
            <p:ph idx="1"/>
          </p:nvPr>
        </p:nvSpPr>
        <p:spPr/>
        <p:txBody>
          <a:bodyPr>
            <a:normAutofit/>
          </a:bodyPr>
          <a:lstStyle/>
          <a:p>
            <a:pPr/>
            <a:r>
              <a:rPr sz="2000"/>
              <a:t>Each file has one or more index blocks</a:t>
            </a:r>
          </a:p>
          <a:p>
            <a:pPr/>
            <a:r>
              <a:rPr sz="2000"/>
              <a:t>An index block lists pointers to the file's data blocks, like a table of contents</a:t>
            </a:r>
          </a:p>
          <a:p>
            <a:pPr/>
            <a:r>
              <a:rPr sz="2000"/>
              <a:t>The directory entry points to the index block</a:t>
            </a:r>
          </a:p>
          <a:p>
            <a:pPr/>
            <a:r>
              <a:rPr sz="2000"/>
              <a:t>The last entries can point to more index blocks (chaining)</a:t>
            </a:r>
          </a:p>
          <a:p>
            <a:pPr/>
            <a:r>
              <a:rPr sz="2000"/>
              <a:t>Advantages over linked lists</a:t>
            </a:r>
          </a:p>
          <a:p>
            <a:pPr lvl="1"/>
            <a:r>
              <a:rPr sz="1800"/>
              <a:t>Search the index instead of the data</a:t>
            </a:r>
          </a:p>
          <a:p>
            <a:pPr lvl="1"/>
            <a:r>
              <a:rPr sz="1800"/>
              <a:t>Index blocks sit near their data, so reads are quick</a:t>
            </a:r>
          </a:p>
          <a:p>
            <a:pPr/>
            <a:r>
              <a:rPr sz="2000"/>
              <a:t>Real examples: ext4 (inodes) and NTFS (the Master File Table)</a:t>
            </a:r>
          </a:p>
        </p:txBody>
      </p:sp>
    </p:spTree>
    <p:extLst>
      <p:ext uri="{BB962C8B-B14F-4D97-AF65-F5344CB8AC3E}">
        <p14:creationId xmlns:p14="http://schemas.microsoft.com/office/powerpoint/2010/main" val="403431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Times New Roman" charset="0"/>
              </a:rPr>
              <a:t>Index Block Chaining</a:t>
            </a:r>
          </a:p>
        </p:txBody>
      </p:sp>
      <p:sp>
        <p:nvSpPr>
          <p:cNvPr id="3" name="Content Placeholder 2"/>
          <p:cNvSpPr>
            <a:spLocks noGrp="1"/>
          </p:cNvSpPr>
          <p:nvPr>
            <p:ph idx="1"/>
          </p:nvPr>
        </p:nvSpPr>
        <p:spPr>
          <a:xfrm>
            <a:off x="1293813" y="1676400"/>
            <a:ext cx="4600000" cy="4495800"/>
          </a:xfrm>
        </p:spPr>
        <p:txBody>
          <a:bodyPr>
            <a:normAutofit/>
          </a:bodyPr>
          <a:lstStyle/>
          <a:p>
            <a:pPr/>
            <a:r>
              <a:rPr sz="1800"/>
              <a:t>Index blocks are called inodes (index nodes) in Unix and Linux</a:t>
            </a:r>
          </a:p>
          <a:p>
            <a:pPr/>
            <a:r>
              <a:rPr sz="1800"/>
              <a:t>The picture shows the classic Unix inode: direct pointers, plus indirect pointers for big files</a:t>
            </a:r>
          </a:p>
          <a:p>
            <a:pPr/>
            <a:r>
              <a:rPr sz="1800"/>
              <a:t>ext4 uses extents instead, so one pointer covers a whole run of neighboring blocks</a:t>
            </a:r>
          </a:p>
        </p:txBody>
      </p:sp>
      <p:pic>
        <p:nvPicPr>
          <p:cNvPr id="8194" name="Picture 2" descr="A Unix inode. It holds the file control block and data block pointers that point straight to data blocks, plus an indirect pointer, a doubly indirect pointer, and a triply indirect pointer. Each level points to blocks of more pointers, which eventually point to data blocks, so very large files can be reached through a tree of pointer bloc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2031" y="2376487"/>
            <a:ext cx="4011613" cy="448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873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Windows NTFS File System</a:t>
            </a:r>
            <a:endParaRPr lang="en-US" dirty="0"/>
          </a:p>
        </p:txBody>
      </p:sp>
      <p:sp>
        <p:nvSpPr>
          <p:cNvPr id="3" name="Content Placeholder 2"/>
          <p:cNvSpPr>
            <a:spLocks noGrp="1"/>
          </p:cNvSpPr>
          <p:nvPr>
            <p:ph idx="1"/>
          </p:nvPr>
        </p:nvSpPr>
        <p:spPr>
          <a:xfrm>
            <a:off x="1293813" y="1676400"/>
            <a:ext cx="4700000" cy="4495800"/>
          </a:xfrm>
        </p:spPr>
        <p:txBody>
          <a:bodyPr>
            <a:normAutofit/>
          </a:bodyPr>
          <a:lstStyle/>
          <a:p>
            <a:pPr/>
            <a:r>
              <a:rPr sz="1600"/>
              <a:t>New Technology File System, from Windows NT (1993). Still the default on Windows 11</a:t>
            </a:r>
          </a:p>
          <a:p>
            <a:pPr/>
            <a:r>
              <a:rPr sz="1600"/>
              <a:t>Master File Table (MFT): a record for every file, with its name, permissions, and where its data is</a:t>
            </a:r>
          </a:p>
          <a:p>
            <a:pPr/>
            <a:r>
              <a:rPr sz="1600"/>
              <a:t>Journaling, permissions, encryption, and compression</a:t>
            </a:r>
          </a:p>
          <a:p>
            <a:pPr/>
            <a:r>
              <a:rPr sz="1600"/>
              <a:t>Macs can read NTFS drives but can't write to them without extra software, so USB drives usually use exFAT</a:t>
            </a:r>
          </a:p>
        </p:txBody>
      </p:sp>
      <p:pic>
        <p:nvPicPr>
          <p:cNvPr id="10242" name="Picture 2" descr="NTFS layout. A directory entry points to the file's record in the Master File Table (MFT). The record holds the filename, security information, and more, and points to the clusters on disk that hold the file's data, clusters 1, 2, and 3. A record can continue in another MFT en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9169" y="3518852"/>
            <a:ext cx="6169025" cy="340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894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Free Space</a:t>
            </a:r>
          </a:p>
        </p:txBody>
      </p:sp>
      <p:sp>
        <p:nvSpPr>
          <p:cNvPr id="3" name="Content Placeholder 2"/>
          <p:cNvSpPr>
            <a:spLocks noGrp="1"/>
          </p:cNvSpPr>
          <p:nvPr>
            <p:ph idx="1"/>
          </p:nvPr>
        </p:nvSpPr>
        <p:spPr/>
        <p:txBody>
          <a:bodyPr>
            <a:normAutofit/>
          </a:bodyPr>
          <a:lstStyle/>
          <a:p>
            <a:pPr/>
            <a:r>
              <a:rPr sz="2200"/>
              <a:t>The file system must always know which blocks are free</a:t>
            </a:r>
          </a:p>
          <a:p>
            <a:pPr/>
            <a:r>
              <a:rPr u="sng" sz="2200"/>
              <a:t>Free list</a:t>
            </a:r>
            <a:r>
              <a:rPr sz="2200"/>
              <a:t>: a linked list of the free blocks</a:t>
            </a:r>
          </a:p>
          <a:p>
            <a:pPr lvl="1"/>
            <a:r>
              <a:rPr sz="2000"/>
              <a:t>Low overhead, but files end up in scattered blocks</a:t>
            </a:r>
          </a:p>
          <a:p>
            <a:pPr/>
            <a:r>
              <a:rPr u="sng" sz="2200"/>
              <a:t>Bitmap</a:t>
            </a:r>
            <a:r>
              <a:rPr sz="2200"/>
              <a:t>: one bit for each block. 1 means used, 0 means free</a:t>
            </a:r>
          </a:p>
          <a:p>
            <a:pPr lvl="1"/>
            <a:r>
              <a:rPr sz="2000"/>
              <a:t>Quickly shows if neighboring blocks are free, but may need a long search to find one</a:t>
            </a:r>
          </a:p>
          <a:p>
            <a:pPr lvl="1"/>
            <a:r>
              <a:rPr sz="2000"/>
              <a:t>ext4 uses bitmaps to track free blocks and inodes</a:t>
            </a:r>
          </a:p>
        </p:txBody>
      </p:sp>
    </p:spTree>
    <p:extLst>
      <p:ext uri="{BB962C8B-B14F-4D97-AF65-F5344CB8AC3E}">
        <p14:creationId xmlns:p14="http://schemas.microsoft.com/office/powerpoint/2010/main" val="373953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Crashing in the Middle of a Save</a:t>
            </a:r>
          </a:p>
        </p:txBody>
      </p:sp>
      <p:sp>
        <p:nvSpPr>
          <p:cNvPr id="3" name="Content Placeholder 2"/>
          <p:cNvSpPr>
            <a:spLocks noGrp="1"/>
          </p:cNvSpPr>
          <p:nvPr>
            <p:ph idx="1"/>
          </p:nvPr>
        </p:nvSpPr>
        <p:spPr/>
        <p:txBody>
          <a:bodyPr>
            <a:normAutofit/>
          </a:bodyPr>
          <a:lstStyle/>
          <a:p>
            <a:pPr/>
            <a:r>
              <a:rPr sz="2000"/>
              <a:t>If the power goes out halfway through saving, data can be left half-written (inconsistent)</a:t>
            </a:r>
          </a:p>
          <a:p>
            <a:pPr/>
            <a:r>
              <a:rPr u="sng" sz="2000"/>
              <a:t>Atomic transactions</a:t>
            </a:r>
            <a:r>
              <a:rPr sz="2000"/>
              <a:t>: do a group of steps completely or not at all</a:t>
            </a:r>
          </a:p>
          <a:p>
            <a:pPr lvl="1"/>
            <a:r>
              <a:rPr sz="1800"/>
              <a:t>Like a bank transfer: money must leave one account and arrive in the other, never just one</a:t>
            </a:r>
          </a:p>
          <a:p>
            <a:pPr lvl="1"/>
            <a:r>
              <a:rPr sz="1800"/>
              <a:t>If a transaction can't finish, it's rolled back to how things were before</a:t>
            </a:r>
          </a:p>
          <a:p>
            <a:pPr/>
            <a:r>
              <a:rPr u="sng" sz="2000"/>
              <a:t>Checkpoints</a:t>
            </a:r>
            <a:r>
              <a:rPr sz="2000"/>
              <a:t>: mark the last point where everything was safely saved</a:t>
            </a:r>
          </a:p>
          <a:p>
            <a:pPr lvl="1"/>
            <a:r>
              <a:rPr sz="1800"/>
              <a:t>After a crash, the system only has to check what happened after the checkpoint</a:t>
            </a:r>
          </a:p>
          <a:p>
            <a:pPr/>
            <a:r>
              <a:rPr sz="2000"/>
              <a:t>Databases rely on these same ideas</a:t>
            </a:r>
          </a:p>
        </p:txBody>
      </p:sp>
    </p:spTree>
    <p:extLst>
      <p:ext uri="{BB962C8B-B14F-4D97-AF65-F5344CB8AC3E}">
        <p14:creationId xmlns:p14="http://schemas.microsoft.com/office/powerpoint/2010/main" val="123983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File Systems Survive Crashes</a:t>
            </a:r>
          </a:p>
        </p:txBody>
      </p:sp>
      <p:sp>
        <p:nvSpPr>
          <p:cNvPr id="3" name="Content Placeholder 2"/>
          <p:cNvSpPr>
            <a:spLocks noGrp="1"/>
          </p:cNvSpPr>
          <p:nvPr>
            <p:ph idx="1"/>
          </p:nvPr>
        </p:nvSpPr>
        <p:spPr/>
        <p:txBody>
          <a:bodyPr>
            <a:normAutofit/>
          </a:bodyPr>
          <a:lstStyle/>
          <a:p>
            <a:pPr/>
            <a:r>
              <a:rPr u="sng" sz="1800"/>
              <a:t>Journaling</a:t>
            </a:r>
            <a:r>
              <a:rPr sz="1800"/>
              <a:t> file systems</a:t>
            </a:r>
          </a:p>
          <a:p>
            <a:pPr lvl="1"/>
            <a:r>
              <a:rPr sz="1600"/>
              <a:t>Write a note in the journal about what's going to change, then change it</a:t>
            </a:r>
          </a:p>
          <a:p>
            <a:pPr lvl="1"/>
            <a:r>
              <a:rPr sz="1600"/>
              <a:t>After a crash, read the journal to finish or undo changes, instead of checking the whole drive</a:t>
            </a:r>
          </a:p>
          <a:p>
            <a:pPr lvl="1"/>
            <a:r>
              <a:rPr sz="1600"/>
              <a:t>ext4, XFS, NTFS</a:t>
            </a:r>
          </a:p>
          <a:p>
            <a:pPr/>
            <a:r>
              <a:rPr u="sng" sz="1800"/>
              <a:t>Copy-on-write</a:t>
            </a:r>
            <a:r>
              <a:rPr sz="1800"/>
              <a:t> file systems</a:t>
            </a:r>
          </a:p>
          <a:p>
            <a:pPr lvl="1"/>
            <a:r>
              <a:rPr sz="1600"/>
              <a:t>Never overwrite in place: write the new version somewhere free, then switch the pointer</a:t>
            </a:r>
          </a:p>
          <a:p>
            <a:pPr lvl="1"/>
            <a:r>
              <a:rPr sz="1600"/>
              <a:t>Makes snapshots fast and cheap</a:t>
            </a:r>
          </a:p>
          <a:p>
            <a:pPr lvl="1"/>
            <a:r>
              <a:rPr sz="1600"/>
              <a:t>Btrfs, ZFS, APFS, ReFS</a:t>
            </a:r>
          </a:p>
          <a:p>
            <a:pPr/>
            <a:r>
              <a:rPr u="sng" sz="1800"/>
              <a:t>Log-structured</a:t>
            </a:r>
            <a:r>
              <a:rPr sz="1800"/>
              <a:t> file systems always write new data at the end, like a diary. F2FS on Android phones works this way, which suits flash storage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Multiple File System Types</a:t>
            </a:r>
            <a:endParaRPr lang="en-US" dirty="0"/>
          </a:p>
        </p:txBody>
      </p:sp>
      <p:sp>
        <p:nvSpPr>
          <p:cNvPr id="3" name="Content Placeholder 2"/>
          <p:cNvSpPr>
            <a:spLocks noGrp="1"/>
          </p:cNvSpPr>
          <p:nvPr>
            <p:ph idx="1"/>
          </p:nvPr>
        </p:nvSpPr>
        <p:spPr>
          <a:xfrm>
            <a:off x="1293813" y="1676400"/>
            <a:ext cx="5300000" cy="4495800"/>
          </a:xfrm>
        </p:spPr>
        <p:txBody>
          <a:bodyPr>
            <a:normAutofit/>
          </a:bodyPr>
          <a:lstStyle/>
          <a:p>
            <a:pPr/>
            <a:r>
              <a:rPr sz="1800"/>
              <a:t>Each partition has a single file system</a:t>
            </a:r>
          </a:p>
          <a:p>
            <a:pPr/>
            <a:r>
              <a:rPr sz="1800"/>
              <a:t>One computer can use several types at once, such as ext4 for the main drive and exFAT for a USB drive</a:t>
            </a:r>
          </a:p>
          <a:p>
            <a:pPr/>
            <a:r>
              <a:rPr sz="1800"/>
              <a:t>A Virtual File System (VFS) gives programs one way to open, read, and save files, whatever is underneath</a:t>
            </a:r>
          </a:p>
        </p:txBody>
      </p:sp>
      <p:sp>
        <p:nvSpPr>
          <p:cNvPr id="4" name="VFS Application"/>
          <p:cNvSpPr/>
          <p:nvPr/>
        </p:nvSpPr>
        <p:spPr>
          <a:xfrm>
            <a:off x="8150000" y="1750000"/>
            <a:ext cx="2600000" cy="620000"/>
          </a:xfrm>
          <a:prstGeom prst="roundRect">
            <a:avLst/>
          </a:prstGeom>
          <a:solidFill>
            <a:srgbClr val="E8F4F8"/>
          </a:solidFill>
          <a:ln w="19050">
            <a:solidFill>
              <a:srgbClr val="2E758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1F3B4D"/>
                </a:solidFill>
              </a:rPr>
              <a:t>Application</a:t>
            </a:r>
          </a:p>
          <a:p>
            <a:pPr algn="ctr"/>
            <a:r>
              <a:rPr sz="1100" b="0">
                <a:solidFill>
                  <a:srgbClr val="1F3B4D"/>
                </a:solidFill>
              </a:rPr>
              <a:t>such as a text editor</a:t>
            </a:r>
          </a:p>
        </p:txBody>
      </p:sp>
      <p:sp>
        <p:nvSpPr>
          <p:cNvPr id="5" name="VFS Layer"/>
          <p:cNvSpPr/>
          <p:nvPr/>
        </p:nvSpPr>
        <p:spPr>
          <a:xfrm>
            <a:off x="7750000" y="3000000"/>
            <a:ext cx="3400000" cy="700000"/>
          </a:xfrm>
          <a:prstGeom prst="roundRect">
            <a:avLst/>
          </a:prstGeom>
          <a:solidFill>
            <a:srgbClr val="E8F4F8"/>
          </a:solidFill>
          <a:ln w="19050">
            <a:solidFill>
              <a:srgbClr val="2E758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1F3B4D"/>
                </a:solidFill>
              </a:rPr>
              <a:t>Virtual File System (VFS)</a:t>
            </a:r>
          </a:p>
          <a:p>
            <a:pPr algn="ctr"/>
            <a:r>
              <a:rPr sz="1100" b="0">
                <a:solidFill>
                  <a:srgbClr val="1F3B4D"/>
                </a:solidFill>
              </a:rPr>
              <a:t>part of the operating system</a:t>
            </a:r>
          </a:p>
        </p:txBody>
      </p:sp>
      <p:sp>
        <p:nvSpPr>
          <p:cNvPr id="6" name="VFS ext4"/>
          <p:cNvSpPr/>
          <p:nvPr/>
        </p:nvSpPr>
        <p:spPr>
          <a:xfrm>
            <a:off x="6900000" y="4700000"/>
            <a:ext cx="1180000" cy="900000"/>
          </a:xfrm>
          <a:prstGeom prst="roundRect">
            <a:avLst/>
          </a:prstGeom>
          <a:solidFill>
            <a:srgbClr val="E8F4F8"/>
          </a:solidFill>
          <a:ln w="19050">
            <a:solidFill>
              <a:srgbClr val="2E758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1F3B4D"/>
                </a:solidFill>
              </a:rPr>
              <a:t>ext4</a:t>
            </a:r>
          </a:p>
          <a:p>
            <a:pPr algn="ctr"/>
            <a:r>
              <a:rPr sz="1000" b="0">
                <a:solidFill>
                  <a:srgbClr val="1F3B4D"/>
                </a:solidFill>
              </a:rPr>
              <a:t>main drive</a:t>
            </a:r>
          </a:p>
        </p:txBody>
      </p:sp>
      <p:cxnSp>
        <p:nvCxnSpPr>
          <p:cNvPr id="7" name="VFS link 1"/>
          <p:cNvCxnSpPr/>
          <p:nvPr/>
        </p:nvCxnSpPr>
        <p:spPr>
          <a:xfrm flipH="1">
            <a:off x="7490000" y="3700000"/>
            <a:ext cx="1960000" cy="1000000"/>
          </a:xfrm>
          <a:prstGeom prst="line">
            <a:avLst/>
          </a:prstGeom>
          <a:ln w="19050">
            <a:solidFill>
              <a:srgbClr val="2E758C"/>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8" name="VFS exFAT"/>
          <p:cNvSpPr/>
          <p:nvPr/>
        </p:nvSpPr>
        <p:spPr>
          <a:xfrm>
            <a:off x="8206666" y="4700000"/>
            <a:ext cx="1180000" cy="900000"/>
          </a:xfrm>
          <a:prstGeom prst="roundRect">
            <a:avLst/>
          </a:prstGeom>
          <a:solidFill>
            <a:srgbClr val="E8F4F8"/>
          </a:solidFill>
          <a:ln w="19050">
            <a:solidFill>
              <a:srgbClr val="2E758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1F3B4D"/>
                </a:solidFill>
              </a:rPr>
              <a:t>exFAT</a:t>
            </a:r>
          </a:p>
          <a:p>
            <a:pPr algn="ctr"/>
            <a:r>
              <a:rPr sz="1000" b="0">
                <a:solidFill>
                  <a:srgbClr val="1F3B4D"/>
                </a:solidFill>
              </a:rPr>
              <a:t>USB drive</a:t>
            </a:r>
          </a:p>
        </p:txBody>
      </p:sp>
      <p:cxnSp>
        <p:nvCxnSpPr>
          <p:cNvPr id="9" name="VFS link 2"/>
          <p:cNvCxnSpPr/>
          <p:nvPr/>
        </p:nvCxnSpPr>
        <p:spPr>
          <a:xfrm flipH="1">
            <a:off x="8796666" y="3700000"/>
            <a:ext cx="653334" cy="1000000"/>
          </a:xfrm>
          <a:prstGeom prst="line">
            <a:avLst/>
          </a:prstGeom>
          <a:ln w="19050">
            <a:solidFill>
              <a:srgbClr val="2E758C"/>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VFS NFS"/>
          <p:cNvSpPr/>
          <p:nvPr/>
        </p:nvSpPr>
        <p:spPr>
          <a:xfrm>
            <a:off x="9513332" y="4700000"/>
            <a:ext cx="1180000" cy="900000"/>
          </a:xfrm>
          <a:prstGeom prst="roundRect">
            <a:avLst/>
          </a:prstGeom>
          <a:solidFill>
            <a:srgbClr val="E8F4F8"/>
          </a:solidFill>
          <a:ln w="19050">
            <a:solidFill>
              <a:srgbClr val="2E758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1F3B4D"/>
                </a:solidFill>
              </a:rPr>
              <a:t>NFS</a:t>
            </a:r>
          </a:p>
          <a:p>
            <a:pPr algn="ctr"/>
            <a:r>
              <a:rPr sz="1000" b="0">
                <a:solidFill>
                  <a:srgbClr val="1F3B4D"/>
                </a:solidFill>
              </a:rPr>
              <a:t>network share</a:t>
            </a:r>
          </a:p>
        </p:txBody>
      </p:sp>
      <p:cxnSp>
        <p:nvCxnSpPr>
          <p:cNvPr id="11" name="VFS link 3"/>
          <p:cNvCxnSpPr/>
          <p:nvPr/>
        </p:nvCxnSpPr>
        <p:spPr>
          <a:xfrm>
            <a:off x="9450000" y="3700000"/>
            <a:ext cx="653332" cy="1000000"/>
          </a:xfrm>
          <a:prstGeom prst="line">
            <a:avLst/>
          </a:prstGeom>
          <a:ln w="19050">
            <a:solidFill>
              <a:srgbClr val="2E758C"/>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VFS proc"/>
          <p:cNvSpPr/>
          <p:nvPr/>
        </p:nvSpPr>
        <p:spPr>
          <a:xfrm>
            <a:off x="10819998" y="4700000"/>
            <a:ext cx="1180000" cy="900000"/>
          </a:xfrm>
          <a:prstGeom prst="roundRect">
            <a:avLst/>
          </a:prstGeom>
          <a:solidFill>
            <a:srgbClr val="E8F4F8"/>
          </a:solidFill>
          <a:ln w="19050">
            <a:solidFill>
              <a:srgbClr val="2E758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1F3B4D"/>
                </a:solidFill>
              </a:rPr>
              <a:t>proc</a:t>
            </a:r>
          </a:p>
          <a:p>
            <a:pPr algn="ctr"/>
            <a:r>
              <a:rPr sz="1000" b="0">
                <a:solidFill>
                  <a:srgbClr val="1F3B4D"/>
                </a:solidFill>
              </a:rPr>
              <a:t>/proc system info</a:t>
            </a:r>
          </a:p>
        </p:txBody>
      </p:sp>
      <p:cxnSp>
        <p:nvCxnSpPr>
          <p:cNvPr id="13" name="VFS link 4"/>
          <p:cNvCxnSpPr/>
          <p:nvPr/>
        </p:nvCxnSpPr>
        <p:spPr>
          <a:xfrm>
            <a:off x="9450000" y="3700000"/>
            <a:ext cx="1959998" cy="1000000"/>
          </a:xfrm>
          <a:prstGeom prst="line">
            <a:avLst/>
          </a:prstGeom>
          <a:ln w="19050">
            <a:solidFill>
              <a:srgbClr val="2E758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4" name="VFS link app"/>
          <p:cNvCxnSpPr/>
          <p:nvPr/>
        </p:nvCxnSpPr>
        <p:spPr>
          <a:xfrm>
            <a:off x="9450000" y="2370000"/>
            <a:ext cx="0" cy="630000"/>
          </a:xfrm>
          <a:prstGeom prst="line">
            <a:avLst/>
          </a:prstGeom>
          <a:ln w="19050">
            <a:solidFill>
              <a:srgbClr val="2E758C"/>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06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Servers and Distributed Systems</a:t>
            </a:r>
          </a:p>
        </p:txBody>
      </p:sp>
      <p:sp>
        <p:nvSpPr>
          <p:cNvPr id="3" name="Content Placeholder 2"/>
          <p:cNvSpPr>
            <a:spLocks noGrp="1"/>
          </p:cNvSpPr>
          <p:nvPr>
            <p:ph idx="1"/>
          </p:nvPr>
        </p:nvSpPr>
        <p:spPr/>
        <p:txBody>
          <a:bodyPr>
            <a:normAutofit/>
          </a:bodyPr>
          <a:lstStyle/>
          <a:p>
            <a:pPr/>
            <a:r>
              <a:rPr sz="2000"/>
              <a:t>A file server: one computer dedicated to storing and sharing files</a:t>
            </a:r>
          </a:p>
          <a:p>
            <a:pPr lvl="1"/>
            <a:r>
              <a:rPr sz="1800"/>
              <a:t>Keeps control in one place, but can become a bottleneck</a:t>
            </a:r>
          </a:p>
          <a:p>
            <a:pPr/>
            <a:r>
              <a:rPr sz="2000"/>
              <a:t>Common ways to share files today:</a:t>
            </a:r>
          </a:p>
          <a:p>
            <a:pPr lvl="1"/>
            <a:r>
              <a:rPr sz="1800"/>
              <a:t>NFS: the Linux and Unix way</a:t>
            </a:r>
          </a:p>
          <a:p>
            <a:pPr lvl="1"/>
            <a:r>
              <a:rPr sz="1800"/>
              <a:t>SMB: the Windows way. Linux uses Samba to talk SMB</a:t>
            </a:r>
          </a:p>
          <a:p>
            <a:pPr lvl="1"/>
            <a:r>
              <a:rPr sz="1800"/>
              <a:t>NAS (network-attached storage): a small file server for a home or office</a:t>
            </a:r>
          </a:p>
          <a:p>
            <a:pPr lvl="1"/>
            <a:r>
              <a:rPr sz="1800"/>
              <a:t>Cloud storage and sync: OneDrive, Google Drive, Dropbox</a:t>
            </a:r>
          </a:p>
          <a:p>
            <a:pPr/>
            <a:r>
              <a:rPr sz="2000"/>
              <a:t>Very large systems spread files across many computers that talk directly to each other (Week 14)</a:t>
            </a:r>
          </a:p>
        </p:txBody>
      </p:sp>
    </p:spTree>
    <p:extLst>
      <p:ext uri="{BB962C8B-B14F-4D97-AF65-F5344CB8AC3E}">
        <p14:creationId xmlns:p14="http://schemas.microsoft.com/office/powerpoint/2010/main" val="3851970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S10280110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0</TotalTime>
  <Words>2427</Words>
  <Application>Microsoft Office PowerPoint</Application>
  <PresentationFormat>Custom</PresentationFormat>
  <Paragraphs>255</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TS102801109</vt:lpstr>
      <vt:lpstr>Introduction to Operating Systems</vt:lpstr>
      <vt:lpstr>File Systems</vt:lpstr>
      <vt:lpstr>Data Hierarchy</vt:lpstr>
      <vt:lpstr>File</vt:lpstr>
      <vt:lpstr>File systems </vt:lpstr>
      <vt:lpstr>Directories </vt:lpstr>
      <vt:lpstr>Permanent (non-volatile) Storage Devices</vt:lpstr>
      <vt:lpstr>Single-level (or flat) file system</vt:lpstr>
      <vt:lpstr>Hierarchical file system</vt:lpstr>
      <vt:lpstr>Hierarchical file system Example</vt:lpstr>
      <vt:lpstr>Pathnames</vt:lpstr>
      <vt:lpstr>Directories</vt:lpstr>
      <vt:lpstr>File Links</vt:lpstr>
      <vt:lpstr>Metadata</vt:lpstr>
      <vt:lpstr>Metadata</vt:lpstr>
      <vt:lpstr>Mounting a file system Linux/Unix</vt:lpstr>
      <vt:lpstr>File allocation</vt:lpstr>
      <vt:lpstr>Contiguous File Allocation</vt:lpstr>
      <vt:lpstr>Linked-List Noncontiguous File Allocation</vt:lpstr>
      <vt:lpstr>Linked-List Noncontiguous File Allocation</vt:lpstr>
      <vt:lpstr>Linked-List Noncontiguous File Allocation</vt:lpstr>
      <vt:lpstr>Tabular Noncontiguous File Allocation</vt:lpstr>
      <vt:lpstr>Tabular Noncontiguous File Allocation</vt:lpstr>
      <vt:lpstr>Indexed noncontiguous file allocation</vt:lpstr>
      <vt:lpstr>Index block chaining</vt:lpstr>
      <vt:lpstr>Windows NTFS File System</vt:lpstr>
      <vt:lpstr>Free Space Management</vt:lpstr>
      <vt:lpstr>Bitmap Free Space Management</vt:lpstr>
      <vt:lpstr>File Access Control</vt:lpstr>
      <vt:lpstr>Data Integrity Protection</vt:lpstr>
      <vt:lpstr>Backup and Recovery</vt:lpstr>
      <vt:lpstr>Backup and Recovery</vt:lpstr>
      <vt:lpstr>Data Integrity and Log-Structured File Systems</vt:lpstr>
      <vt:lpstr>Data Integrity and Log-Structured File Systems</vt:lpstr>
      <vt:lpstr>Log-structured file systems (LFS)</vt:lpstr>
      <vt:lpstr>Multiple File System Types</vt:lpstr>
      <vt:lpstr>File Servers and Distributed Systems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2013-01-28T15:53:19Z</dcterms:created>
  <dcterms:modified xsi:type="dcterms:W3CDTF">2013-03-25T18:34:22Z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